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27BDF-96EE-4E9D-A969-2EC597DAF218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E5EF59-DE88-4318-B42E-BEA8AE894B6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EFDD25C-6602-484B-A2E5-1BE90E68C9D2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1427" tIns="45714" rIns="91427" bIns="45714"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72E74-2DE1-42B0-9FC4-5526261A199B}" type="datetimeFigureOut">
              <a:rPr lang="en-US" smtClean="0"/>
              <a:pPr/>
              <a:t>1/28/2009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B2C2B-2D93-4C13-BBB4-9645AF8C09C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IRISLink09-template-ppt-pro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danny.roefflaer@irislink.co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Managed Operations</a:t>
            </a:r>
            <a:br>
              <a:rPr lang="en-GB" b="1" dirty="0" smtClean="0"/>
            </a:br>
            <a:r>
              <a:rPr lang="en-GB" dirty="0" smtClean="0"/>
              <a:t>MO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sz="1600" dirty="0" smtClean="0">
              <a:solidFill>
                <a:srgbClr val="000099"/>
              </a:solidFill>
              <a:latin typeface="Verdana" pitchFamily="34" charset="0"/>
              <a:cs typeface="Times New Roman" pitchFamily="18" charset="0"/>
              <a:hlinkClick r:id="rId3"/>
            </a:endParaRPr>
          </a:p>
          <a:p>
            <a:endParaRPr lang="en-GB" sz="1600" dirty="0" smtClean="0">
              <a:solidFill>
                <a:srgbClr val="000099"/>
              </a:solidFill>
              <a:latin typeface="Verdana" pitchFamily="34" charset="0"/>
              <a:cs typeface="Times New Roman" pitchFamily="18" charset="0"/>
              <a:hlinkClick r:id="rId3"/>
            </a:endParaRPr>
          </a:p>
          <a:p>
            <a:endParaRPr lang="en-GB" sz="1600" dirty="0" smtClean="0">
              <a:solidFill>
                <a:srgbClr val="000099"/>
              </a:solidFill>
              <a:latin typeface="Verdana" pitchFamily="34" charset="0"/>
              <a:cs typeface="Times New Roman" pitchFamily="18" charset="0"/>
              <a:hlinkClick r:id="rId3"/>
            </a:endParaRPr>
          </a:p>
          <a:p>
            <a:endParaRPr lang="en-GB" sz="1600" dirty="0" smtClean="0">
              <a:solidFill>
                <a:srgbClr val="000099"/>
              </a:solidFill>
              <a:latin typeface="Verdana" pitchFamily="34" charset="0"/>
              <a:cs typeface="Times New Roman" pitchFamily="18" charset="0"/>
              <a:hlinkClick r:id="rId3"/>
            </a:endParaRPr>
          </a:p>
          <a:p>
            <a:endParaRPr lang="en-GB" sz="1600" dirty="0" smtClean="0">
              <a:solidFill>
                <a:srgbClr val="000099"/>
              </a:solidFill>
              <a:latin typeface="Verdana" pitchFamily="34" charset="0"/>
              <a:cs typeface="Times New Roman" pitchFamily="18" charset="0"/>
              <a:hlinkClick r:id="rId3"/>
            </a:endParaRPr>
          </a:p>
          <a:p>
            <a:r>
              <a:rPr lang="en-GB" sz="1600" dirty="0" err="1" smtClean="0">
                <a:solidFill>
                  <a:srgbClr val="000099"/>
                </a:solidFill>
                <a:latin typeface="Verdana" pitchFamily="34" charset="0"/>
                <a:cs typeface="Times New Roman" pitchFamily="18" charset="0"/>
                <a:hlinkClick r:id="rId3"/>
              </a:rPr>
              <a:t>danny.roefflaer@irislink.com</a:t>
            </a:r>
            <a:endParaRPr lang="en-GB" sz="1600" dirty="0" smtClean="0">
              <a:solidFill>
                <a:srgbClr val="000099"/>
              </a:solidFill>
              <a:latin typeface="Verdana" pitchFamily="34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27088" y="471488"/>
            <a:ext cx="7745412" cy="581025"/>
          </a:xfrm>
        </p:spPr>
        <p:txBody>
          <a:bodyPr>
            <a:normAutofit fontScale="90000"/>
          </a:bodyPr>
          <a:lstStyle/>
          <a:p>
            <a:r>
              <a:rPr lang="nl-BE" dirty="0" smtClean="0"/>
              <a:t>MO?</a:t>
            </a:r>
            <a:endParaRPr lang="en-US" dirty="0" smtClean="0"/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1142976" y="1643050"/>
            <a:ext cx="7354888" cy="3816350"/>
          </a:xfrm>
        </p:spPr>
        <p:txBody>
          <a:bodyPr>
            <a:normAutofit fontScale="85000" lnSpcReduction="20000"/>
          </a:bodyPr>
          <a:lstStyle/>
          <a:p>
            <a:pPr>
              <a:buFontTx/>
              <a:buChar char="•"/>
            </a:pPr>
            <a:r>
              <a:rPr lang="nl-BE" dirty="0" smtClean="0"/>
              <a:t>Outsourcing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“Let a specialist manage my noncore business operations so I can focus on my business”</a:t>
            </a:r>
          </a:p>
          <a:p>
            <a:pPr lvl="1">
              <a:buFont typeface="Arial" charset="0"/>
              <a:buChar char="•"/>
            </a:pPr>
            <a:r>
              <a:rPr lang="nl-BE" dirty="0" smtClean="0"/>
              <a:t>concept = point of view of a </a:t>
            </a:r>
            <a:r>
              <a:rPr lang="nl-BE" dirty="0" smtClean="0"/>
              <a:t>customer</a:t>
            </a:r>
            <a:endParaRPr lang="en-US" dirty="0" smtClean="0"/>
          </a:p>
          <a:p>
            <a:pPr>
              <a:buFontTx/>
              <a:buChar char="•"/>
            </a:pPr>
            <a:r>
              <a:rPr lang="nl-BE" b="1" dirty="0" smtClean="0"/>
              <a:t>M</a:t>
            </a:r>
            <a:r>
              <a:rPr lang="nl-BE" dirty="0" smtClean="0"/>
              <a:t>anaged </a:t>
            </a:r>
            <a:r>
              <a:rPr lang="nl-BE" b="1" dirty="0" smtClean="0"/>
              <a:t>O</a:t>
            </a:r>
            <a:r>
              <a:rPr lang="nl-BE" dirty="0" smtClean="0"/>
              <a:t>perations</a:t>
            </a:r>
          </a:p>
          <a:p>
            <a:pPr lvl="1">
              <a:buFont typeface="Arial" charset="0"/>
              <a:buChar char="•"/>
            </a:pPr>
            <a:r>
              <a:rPr lang="nl-BE" dirty="0" smtClean="0"/>
              <a:t>= managing </a:t>
            </a:r>
            <a:r>
              <a:rPr lang="nl-BE" b="1" dirty="0" smtClean="0"/>
              <a:t>IT </a:t>
            </a:r>
            <a:r>
              <a:rPr lang="nl-BE" dirty="0" smtClean="0"/>
              <a:t>business operations</a:t>
            </a:r>
          </a:p>
          <a:p>
            <a:pPr lvl="1">
              <a:buFont typeface="Arial" charset="0"/>
              <a:buChar char="•"/>
            </a:pPr>
            <a:r>
              <a:rPr lang="nl-BE" dirty="0" smtClean="0"/>
              <a:t>Sourcing </a:t>
            </a:r>
            <a:r>
              <a:rPr lang="nl-BE" b="1" dirty="0" smtClean="0"/>
              <a:t>infrastructure</a:t>
            </a:r>
            <a:r>
              <a:rPr lang="nl-BE" dirty="0" smtClean="0"/>
              <a:t> </a:t>
            </a:r>
            <a:r>
              <a:rPr lang="nl-BE" b="1" dirty="0" smtClean="0"/>
              <a:t>and services</a:t>
            </a:r>
            <a:r>
              <a:rPr lang="nl-BE" dirty="0" smtClean="0"/>
              <a:t> to the </a:t>
            </a:r>
            <a:r>
              <a:rPr lang="nl-BE" dirty="0" smtClean="0"/>
              <a:t>customer</a:t>
            </a:r>
            <a:endParaRPr lang="nl-BE" dirty="0" smtClean="0"/>
          </a:p>
          <a:p>
            <a:pPr lvl="2">
              <a:buFontTx/>
              <a:buChar char="•"/>
            </a:pPr>
            <a:r>
              <a:rPr lang="nl-BE" dirty="0" smtClean="0"/>
              <a:t>I.R.I.S. has the ownership</a:t>
            </a:r>
          </a:p>
          <a:p>
            <a:pPr lvl="2">
              <a:buFontTx/>
              <a:buChar char="•"/>
            </a:pPr>
            <a:r>
              <a:rPr lang="nl-BE" dirty="0" smtClean="0"/>
              <a:t>business use: dedicated or shared</a:t>
            </a:r>
          </a:p>
          <a:p>
            <a:pPr lvl="2">
              <a:buFontTx/>
              <a:buChar char="•"/>
            </a:pPr>
            <a:r>
              <a:rPr lang="nl-BE" dirty="0" smtClean="0"/>
              <a:t>location: Datacenter of the </a:t>
            </a:r>
            <a:r>
              <a:rPr lang="nl-BE" dirty="0" smtClean="0"/>
              <a:t>customer </a:t>
            </a:r>
            <a:r>
              <a:rPr lang="nl-BE" dirty="0" smtClean="0"/>
              <a:t>or I.R.I.S.</a:t>
            </a:r>
          </a:p>
          <a:p>
            <a:pPr lvl="2">
              <a:buFontTx/>
              <a:buChar char="•"/>
            </a:pPr>
            <a:endParaRPr lang="en-US" dirty="0" smtClean="0"/>
          </a:p>
          <a:p>
            <a:pPr lvl="1">
              <a:buNone/>
            </a:pPr>
            <a:endParaRPr lang="nl-BE" dirty="0" smtClean="0"/>
          </a:p>
          <a:p>
            <a:pPr lvl="1">
              <a:buFont typeface="Arial" charset="0"/>
              <a:buChar char="•"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571868" y="5857892"/>
            <a:ext cx="4857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400" dirty="0" smtClean="0">
                <a:solidFill>
                  <a:schemeClr val="accent1"/>
                </a:solidFill>
              </a:rPr>
              <a:t>(Out)sourcing business of I.R.I.S.</a:t>
            </a:r>
            <a:endParaRPr lang="en-US" sz="2400" dirty="0">
              <a:solidFill>
                <a:schemeClr val="accent1"/>
              </a:solidFill>
            </a:endParaRPr>
          </a:p>
        </p:txBody>
      </p:sp>
      <p:pic>
        <p:nvPicPr>
          <p:cNvPr id="5" name="Picture 4" descr="normal_Keyboards_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428604"/>
            <a:ext cx="1457322" cy="147204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Sourcing &amp; BCDR</a:t>
            </a:r>
            <a:endParaRPr lang="en-US" dirty="0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1357290" y="1785926"/>
            <a:ext cx="7429552" cy="3786214"/>
          </a:xfrm>
        </p:spPr>
        <p:txBody>
          <a:bodyPr>
            <a:normAutofit lnSpcReduction="10000"/>
          </a:bodyPr>
          <a:lstStyle/>
          <a:p>
            <a:pPr>
              <a:buFontTx/>
              <a:buChar char="•"/>
            </a:pPr>
            <a:r>
              <a:rPr lang="nl-BE" dirty="0" smtClean="0"/>
              <a:t>Datacenter sourcing: </a:t>
            </a:r>
          </a:p>
          <a:p>
            <a:pPr lvl="1">
              <a:buFont typeface="Arial" charset="0"/>
              <a:buChar char="•"/>
            </a:pPr>
            <a:r>
              <a:rPr lang="nl-BE" dirty="0" smtClean="0"/>
              <a:t>Housing</a:t>
            </a:r>
          </a:p>
          <a:p>
            <a:pPr lvl="1">
              <a:buFont typeface="Arial" charset="0"/>
              <a:buChar char="•"/>
            </a:pPr>
            <a:r>
              <a:rPr lang="nl-BE" dirty="0" smtClean="0"/>
              <a:t>Hosting</a:t>
            </a:r>
          </a:p>
          <a:p>
            <a:pPr>
              <a:buFontTx/>
              <a:buChar char="•"/>
            </a:pPr>
            <a:r>
              <a:rPr lang="nl-BE" dirty="0" smtClean="0"/>
              <a:t>IT sourcing</a:t>
            </a:r>
          </a:p>
          <a:p>
            <a:pPr>
              <a:buFontTx/>
              <a:buChar char="•"/>
            </a:pPr>
            <a:r>
              <a:rPr lang="nl-BE" dirty="0" smtClean="0"/>
              <a:t>Business Process (Out)sourcing</a:t>
            </a:r>
          </a:p>
          <a:p>
            <a:pPr>
              <a:buFontTx/>
              <a:buChar char="•"/>
            </a:pPr>
            <a:r>
              <a:rPr lang="nl-BE" dirty="0" smtClean="0"/>
              <a:t>Business Continuity &amp; Disaster Recovery (BCDR)</a:t>
            </a:r>
          </a:p>
          <a:p>
            <a:pPr>
              <a:buFontTx/>
              <a:buChar char="•"/>
            </a:pPr>
            <a:endParaRPr lang="nl-BE" dirty="0" smtClean="0"/>
          </a:p>
          <a:p>
            <a:pPr>
              <a:buFontTx/>
              <a:buChar char="•"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286116" y="5786454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400" dirty="0" smtClean="0">
                <a:solidFill>
                  <a:schemeClr val="accent1"/>
                </a:solidFill>
              </a:rPr>
              <a:t>Managed operations by I.R.I.S.</a:t>
            </a:r>
            <a:endParaRPr lang="en-US" sz="2400" dirty="0">
              <a:solidFill>
                <a:schemeClr val="accent1"/>
              </a:solidFill>
            </a:endParaRPr>
          </a:p>
        </p:txBody>
      </p:sp>
      <p:pic>
        <p:nvPicPr>
          <p:cNvPr id="5" name="Picture 4" descr="normal_Internet_4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16" y="1285860"/>
            <a:ext cx="2019304" cy="2532043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Datacenter (out)sourcing: housing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857250" y="1857375"/>
            <a:ext cx="7429500" cy="3500438"/>
          </a:xfrm>
        </p:spPr>
        <p:txBody>
          <a:bodyPr/>
          <a:lstStyle/>
          <a:p>
            <a:pPr>
              <a:buFontTx/>
              <a:buChar char="•"/>
            </a:pPr>
            <a:endParaRPr lang="nl-BE" dirty="0" smtClean="0"/>
          </a:p>
          <a:p>
            <a:pPr>
              <a:buFontTx/>
              <a:buChar char="•"/>
            </a:pPr>
            <a:endParaRPr lang="en-US" dirty="0" smtClean="0"/>
          </a:p>
        </p:txBody>
      </p:sp>
      <p:sp>
        <p:nvSpPr>
          <p:cNvPr id="4" name="Rectangle 3"/>
          <p:cNvSpPr/>
          <p:nvPr/>
        </p:nvSpPr>
        <p:spPr>
          <a:xfrm>
            <a:off x="1428728" y="1714488"/>
            <a:ext cx="7715272" cy="3243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2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3200" dirty="0"/>
              <a:t>Infrastructure:</a:t>
            </a:r>
          </a:p>
          <a:p>
            <a:pPr marL="1257300" lvl="3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800" dirty="0"/>
              <a:t>(Almost) no share of HW and/or network</a:t>
            </a:r>
          </a:p>
          <a:p>
            <a:pPr marL="1257300" lvl="3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800" dirty="0"/>
              <a:t>Mainly servers &amp; network devices</a:t>
            </a:r>
          </a:p>
          <a:p>
            <a:pPr marL="1257300" lvl="3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800" dirty="0"/>
              <a:t>Power, space, network (pure co-location)</a:t>
            </a:r>
          </a:p>
          <a:p>
            <a:pPr marL="800100" lvl="2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3200" dirty="0"/>
              <a:t>Services</a:t>
            </a:r>
            <a:r>
              <a:rPr lang="nl-BE" sz="3200" dirty="0" smtClean="0"/>
              <a:t>:</a:t>
            </a:r>
            <a:endParaRPr lang="nl-BE" sz="2800" dirty="0" smtClean="0"/>
          </a:p>
          <a:p>
            <a:pPr marL="1257300" lvl="3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800" dirty="0" smtClean="0"/>
              <a:t>Monitoring </a:t>
            </a:r>
            <a:r>
              <a:rPr lang="nl-BE" sz="2800" dirty="0"/>
              <a:t>HW incidents and </a:t>
            </a:r>
            <a:r>
              <a:rPr lang="nl-BE" sz="2800" dirty="0" smtClean="0"/>
              <a:t>network</a:t>
            </a:r>
            <a:endParaRPr lang="nl-BE" sz="28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571625" y="4143375"/>
            <a:ext cx="6429375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nl-BE" sz="2000" b="0" kern="0" dirty="0">
              <a:solidFill>
                <a:srgbClr val="5F5F5F"/>
              </a:solidFill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US" sz="2000" b="0" kern="0" dirty="0">
              <a:solidFill>
                <a:srgbClr val="5F5F5F"/>
              </a:solidFill>
              <a:latin typeface="+mn-lt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71604" y="5143512"/>
            <a:ext cx="5000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3"/>
            <a:r>
              <a:rPr lang="nl-BE" sz="2400" dirty="0" smtClean="0">
                <a:solidFill>
                  <a:schemeClr val="accent1"/>
                </a:solidFill>
              </a:rPr>
              <a:t>Service part from I.R.I.S. is minimal.</a:t>
            </a:r>
          </a:p>
        </p:txBody>
      </p:sp>
      <p:pic>
        <p:nvPicPr>
          <p:cNvPr id="7" name="Picture 6" descr="normal_Internet_5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9454" y="5000636"/>
            <a:ext cx="2071702" cy="1564135"/>
          </a:xfrm>
          <a:prstGeom prst="rect">
            <a:avLst/>
          </a:prstGeom>
        </p:spPr>
      </p:pic>
    </p:spTree>
  </p:cSld>
  <p:clrMapOvr>
    <a:masterClrMapping/>
  </p:clrMapOvr>
  <p:transition advTm="12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Datacenter (out)sourcing: hosting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857250" y="1857375"/>
            <a:ext cx="7429500" cy="3500438"/>
          </a:xfrm>
        </p:spPr>
        <p:txBody>
          <a:bodyPr/>
          <a:lstStyle/>
          <a:p>
            <a:pPr>
              <a:buFontTx/>
              <a:buChar char="•"/>
            </a:pPr>
            <a:endParaRPr lang="nl-BE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Rectangle 3"/>
          <p:cNvSpPr/>
          <p:nvPr/>
        </p:nvSpPr>
        <p:spPr>
          <a:xfrm>
            <a:off x="428596" y="1500174"/>
            <a:ext cx="7143800" cy="411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2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400" dirty="0">
                <a:latin typeface="+mn-lt"/>
                <a:cs typeface="+mn-cs"/>
              </a:rPr>
              <a:t>Infrastructure:</a:t>
            </a:r>
          </a:p>
          <a:p>
            <a:pPr marL="1257300" lvl="3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000" b="0" dirty="0">
                <a:latin typeface="+mn-lt"/>
                <a:cs typeface="+mn-cs"/>
              </a:rPr>
              <a:t>Maximum share of HW, software  and network</a:t>
            </a:r>
          </a:p>
          <a:p>
            <a:pPr marL="1257300" lvl="3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000" b="0" dirty="0">
                <a:latin typeface="+mn-lt"/>
                <a:cs typeface="+mn-cs"/>
              </a:rPr>
              <a:t>From a (web)session to a full (virtual) datacenter</a:t>
            </a:r>
          </a:p>
          <a:p>
            <a:pPr marL="800100" lvl="2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400" dirty="0">
                <a:latin typeface="+mn-lt"/>
                <a:cs typeface="+mn-cs"/>
              </a:rPr>
              <a:t>Services:</a:t>
            </a:r>
          </a:p>
          <a:p>
            <a:pPr marL="1257300" lvl="3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000" dirty="0" smtClean="0"/>
              <a:t>Systems </a:t>
            </a:r>
            <a:r>
              <a:rPr lang="nl-BE" sz="2000" b="0" dirty="0" smtClean="0">
                <a:latin typeface="+mn-lt"/>
                <a:cs typeface="+mn-cs"/>
              </a:rPr>
              <a:t>availability, infrastructure provisioning &amp; security, backup, ...</a:t>
            </a:r>
          </a:p>
          <a:p>
            <a:pPr marL="1257300" lvl="3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000" dirty="0" smtClean="0"/>
              <a:t>Not:  </a:t>
            </a:r>
            <a:r>
              <a:rPr lang="nl-BE" sz="2000" dirty="0" smtClean="0"/>
              <a:t>applications, databases, application &amp; data access security, helpdesk, </a:t>
            </a:r>
            <a:r>
              <a:rPr lang="nl-BE" sz="2000" dirty="0" smtClean="0"/>
              <a:t>...</a:t>
            </a:r>
            <a:endParaRPr lang="nl-BE" sz="2000" dirty="0" smtClean="0"/>
          </a:p>
          <a:p>
            <a:pPr marL="1257300" lvl="3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000" dirty="0" smtClean="0"/>
              <a:t>Datacenter infrastructure availability and scaling are  key!</a:t>
            </a:r>
            <a:endParaRPr lang="nl-BE" sz="2000" b="0" dirty="0" smtClean="0">
              <a:latin typeface="+mn-lt"/>
              <a:cs typeface="+mn-cs"/>
            </a:endParaRPr>
          </a:p>
          <a:p>
            <a:pPr marL="1257300" lvl="3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nl-BE" sz="2400" b="0" dirty="0">
              <a:solidFill>
                <a:srgbClr val="5F5F5F"/>
              </a:solidFill>
              <a:latin typeface="+mn-lt"/>
              <a:cs typeface="+mn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571604" y="3929066"/>
            <a:ext cx="6429375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nl-BE" sz="2000" b="0" kern="0" dirty="0">
              <a:solidFill>
                <a:srgbClr val="5F5F5F"/>
              </a:solidFill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US" sz="2000" b="0" kern="0" dirty="0">
              <a:solidFill>
                <a:srgbClr val="5F5F5F"/>
              </a:solidFill>
              <a:latin typeface="+mn-lt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5929330"/>
            <a:ext cx="628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57300" lvl="3" indent="-342900" eaLnBrk="0" hangingPunct="0">
              <a:spcBef>
                <a:spcPct val="20000"/>
              </a:spcBef>
              <a:defRPr/>
            </a:pPr>
            <a:r>
              <a:rPr lang="nl-BE" sz="2400" dirty="0" smtClean="0">
                <a:solidFill>
                  <a:schemeClr val="accent1"/>
                </a:solidFill>
              </a:rPr>
              <a:t>“IT” is mainly done by the </a:t>
            </a:r>
            <a:r>
              <a:rPr lang="nl-BE" sz="2400" dirty="0" smtClean="0">
                <a:solidFill>
                  <a:schemeClr val="accent1"/>
                </a:solidFill>
              </a:rPr>
              <a:t>customer.</a:t>
            </a:r>
            <a:endParaRPr lang="nl-BE" sz="2400" dirty="0">
              <a:solidFill>
                <a:schemeClr val="accent1"/>
              </a:solidFill>
            </a:endParaRPr>
          </a:p>
        </p:txBody>
      </p:sp>
      <p:pic>
        <p:nvPicPr>
          <p:cNvPr id="7" name="Picture 6" descr="normal_Internet_6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9454" y="1643050"/>
            <a:ext cx="1762124" cy="1330404"/>
          </a:xfrm>
          <a:prstGeom prst="rect">
            <a:avLst/>
          </a:prstGeom>
        </p:spPr>
      </p:pic>
    </p:spTree>
  </p:cSld>
  <p:clrMapOvr>
    <a:masterClrMapping/>
  </p:clrMapOvr>
  <p:transition advTm="12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IT (out)sourcing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857250" y="1857375"/>
            <a:ext cx="7429500" cy="3500438"/>
          </a:xfrm>
        </p:spPr>
        <p:txBody>
          <a:bodyPr/>
          <a:lstStyle/>
          <a:p>
            <a:pPr>
              <a:buFontTx/>
              <a:buChar char="•"/>
            </a:pPr>
            <a:endParaRPr lang="nl-BE" dirty="0" smtClean="0"/>
          </a:p>
          <a:p>
            <a:pPr>
              <a:buFontTx/>
              <a:buChar char="•"/>
            </a:pPr>
            <a:endParaRPr lang="en-US" dirty="0" smtClean="0"/>
          </a:p>
        </p:txBody>
      </p:sp>
      <p:sp>
        <p:nvSpPr>
          <p:cNvPr id="4" name="Rectangle 3"/>
          <p:cNvSpPr/>
          <p:nvPr/>
        </p:nvSpPr>
        <p:spPr>
          <a:xfrm>
            <a:off x="2928926" y="1571612"/>
            <a:ext cx="6072188" cy="392107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0100" lvl="2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400" dirty="0"/>
              <a:t>Infrastructure:</a:t>
            </a:r>
          </a:p>
          <a:p>
            <a:pPr marL="1257300" lvl="3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000" dirty="0"/>
              <a:t>Maximum share of HW, software  and network</a:t>
            </a:r>
          </a:p>
          <a:p>
            <a:pPr marL="1257300" lvl="3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000" dirty="0"/>
              <a:t>From a (web)session to a full (virtual) datacenter</a:t>
            </a:r>
          </a:p>
          <a:p>
            <a:pPr marL="800100" lvl="2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nl-BE" sz="2400" dirty="0"/>
              <a:t>Services:</a:t>
            </a:r>
          </a:p>
          <a:p>
            <a:pPr marL="1257300" lvl="3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000" dirty="0" smtClean="0"/>
              <a:t>Datacenter </a:t>
            </a:r>
            <a:r>
              <a:rPr lang="en-US" sz="2000" dirty="0" smtClean="0"/>
              <a:t>hosting but also </a:t>
            </a:r>
            <a:r>
              <a:rPr lang="en-US" sz="2000" dirty="0" smtClean="0"/>
              <a:t>planning</a:t>
            </a:r>
            <a:r>
              <a:rPr lang="en-US" sz="2000" dirty="0"/>
              <a:t>, </a:t>
            </a:r>
            <a:r>
              <a:rPr lang="en-US" sz="2000" dirty="0" smtClean="0"/>
              <a:t>management</a:t>
            </a:r>
            <a:r>
              <a:rPr lang="en-US" sz="2000" dirty="0"/>
              <a:t>, </a:t>
            </a:r>
            <a:r>
              <a:rPr lang="en-US" sz="2000" dirty="0" smtClean="0"/>
              <a:t>operations, support and innovation</a:t>
            </a:r>
            <a:endParaRPr lang="en-US" sz="2000" dirty="0"/>
          </a:p>
          <a:p>
            <a:pPr marL="1257300" lvl="3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2000" dirty="0" smtClean="0"/>
              <a:t>H</a:t>
            </a:r>
            <a:r>
              <a:rPr lang="en-US" sz="2000" dirty="0" smtClean="0"/>
              <a:t>elpdesk </a:t>
            </a:r>
            <a:r>
              <a:rPr lang="en-US" sz="2000" dirty="0"/>
              <a:t>and multi application support are </a:t>
            </a:r>
            <a:r>
              <a:rPr lang="en-US" sz="2000" dirty="0" smtClean="0"/>
              <a:t>also key!</a:t>
            </a:r>
            <a:endParaRPr lang="en-US" sz="20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571625" y="4143375"/>
            <a:ext cx="6429375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nl-BE" sz="2000" b="0" kern="0" dirty="0">
              <a:solidFill>
                <a:srgbClr val="5F5F5F"/>
              </a:solidFill>
              <a:latin typeface="+mn-lt"/>
              <a:cs typeface="+mn-cs"/>
            </a:endParaRPr>
          </a:p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US" sz="2000" b="0" kern="0" dirty="0">
              <a:solidFill>
                <a:srgbClr val="5F5F5F"/>
              </a:solidFill>
              <a:latin typeface="+mn-lt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8992" y="5929330"/>
            <a:ext cx="628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57300" lvl="3" indent="-342900" eaLnBrk="0" hangingPunct="0">
              <a:spcBef>
                <a:spcPct val="20000"/>
              </a:spcBef>
              <a:defRPr/>
            </a:pPr>
            <a:r>
              <a:rPr lang="nl-BE" sz="2400" dirty="0" smtClean="0">
                <a:solidFill>
                  <a:schemeClr val="accent1"/>
                </a:solidFill>
              </a:rPr>
              <a:t>“IT” is mainly done by I.R.I.S.</a:t>
            </a:r>
            <a:endParaRPr lang="nl-BE" sz="2400" dirty="0">
              <a:solidFill>
                <a:schemeClr val="accent1"/>
              </a:solidFill>
            </a:endParaRPr>
          </a:p>
        </p:txBody>
      </p:sp>
      <p:pic>
        <p:nvPicPr>
          <p:cNvPr id="8" name="Picture 7" descr="normal_Internet_3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214554"/>
            <a:ext cx="3325439" cy="3000396"/>
          </a:xfrm>
          <a:prstGeom prst="rect">
            <a:avLst/>
          </a:prstGeom>
        </p:spPr>
      </p:pic>
    </p:spTree>
  </p:cSld>
  <p:clrMapOvr>
    <a:masterClrMapping/>
  </p:clrMapOvr>
  <p:transition advTm="12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/>
              <a:t>Business Process (out)sourcing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0166" y="1357298"/>
            <a:ext cx="7429500" cy="4857750"/>
          </a:xfrm>
        </p:spPr>
        <p:txBody>
          <a:bodyPr>
            <a:normAutofit/>
          </a:bodyPr>
          <a:lstStyle/>
          <a:p>
            <a:pPr marL="342900" lvl="2" indent="-342900">
              <a:buFont typeface="Arial" pitchFamily="34" charset="0"/>
              <a:buChar char="•"/>
              <a:defRPr/>
            </a:pPr>
            <a:r>
              <a:rPr lang="nl-BE" sz="2400" dirty="0" smtClean="0"/>
              <a:t>Infrastructure:</a:t>
            </a:r>
            <a:endParaRPr lang="en-US" dirty="0" smtClean="0"/>
          </a:p>
          <a:p>
            <a:pPr lvl="1">
              <a:buFont typeface="Arial" pitchFamily="34" charset="0"/>
              <a:buChar char="•"/>
              <a:defRPr/>
            </a:pPr>
            <a:r>
              <a:rPr lang="nl-BE" sz="2000" dirty="0" smtClean="0"/>
              <a:t>Max. share of HW &amp; Software</a:t>
            </a:r>
            <a:endParaRPr lang="en-US" sz="2000" dirty="0" smtClean="0"/>
          </a:p>
          <a:p>
            <a:pPr lvl="1">
              <a:buFont typeface="Arial" pitchFamily="34" charset="0"/>
              <a:buChar char="•"/>
              <a:defRPr/>
            </a:pPr>
            <a:r>
              <a:rPr lang="en-US" sz="2000" dirty="0" smtClean="0"/>
              <a:t>Typically includes finance and administration, HR, accounting,  payroll, call center, customer service</a:t>
            </a:r>
            <a:endParaRPr lang="nl-BE" sz="2000" dirty="0" smtClean="0"/>
          </a:p>
          <a:p>
            <a:pPr lvl="1">
              <a:buFont typeface="Arial" pitchFamily="34" charset="0"/>
              <a:buChar char="•"/>
              <a:defRPr/>
            </a:pPr>
            <a:r>
              <a:rPr lang="nl-BE" sz="1800" dirty="0" smtClean="0"/>
              <a:t>SAAS (Software-As-A-Service)</a:t>
            </a:r>
          </a:p>
          <a:p>
            <a:pPr lvl="2">
              <a:defRPr/>
            </a:pPr>
            <a:r>
              <a:rPr lang="nl-BE" sz="1800" dirty="0" smtClean="0"/>
              <a:t>IRIS = owner of software</a:t>
            </a:r>
          </a:p>
          <a:p>
            <a:pPr lvl="2">
              <a:defRPr/>
            </a:pPr>
            <a:r>
              <a:rPr lang="nl-BE" sz="1800" dirty="0" smtClean="0"/>
              <a:t>Example:  IRIS DocShare, IRIS DocCenter, ...</a:t>
            </a:r>
          </a:p>
          <a:p>
            <a:pPr marL="400050" lvl="1" indent="-342900">
              <a:buFont typeface="Arial" pitchFamily="34" charset="0"/>
              <a:buChar char="•"/>
              <a:defRPr/>
            </a:pPr>
            <a:r>
              <a:rPr lang="nl-BE" sz="2600" dirty="0" smtClean="0"/>
              <a:t>Services:</a:t>
            </a:r>
          </a:p>
          <a:p>
            <a:pPr marL="800100" lvl="2" indent="-342900">
              <a:buFont typeface="Arial" pitchFamily="34" charset="0"/>
              <a:buChar char="•"/>
              <a:defRPr/>
            </a:pPr>
            <a:r>
              <a:rPr lang="en-US" sz="2000" dirty="0" smtClean="0"/>
              <a:t>Business application (out)sourcing +  planning, management, operations, support and innovation</a:t>
            </a:r>
          </a:p>
          <a:p>
            <a:pPr marL="800100" lvl="2" indent="-342900">
              <a:buFont typeface="Arial" pitchFamily="34" charset="0"/>
              <a:buChar char="•"/>
              <a:defRPr/>
            </a:pPr>
            <a:r>
              <a:rPr lang="en-US" sz="2000" dirty="0" smtClean="0"/>
              <a:t>Availability, helpdesk and specialized application support are </a:t>
            </a:r>
            <a:r>
              <a:rPr lang="en-US" sz="2000" dirty="0" smtClean="0"/>
              <a:t>key!</a:t>
            </a:r>
            <a:endParaRPr lang="nl-BE" sz="2200" dirty="0" smtClean="0"/>
          </a:p>
          <a:p>
            <a:pPr>
              <a:buFont typeface="Arial" pitchFamily="34" charset="0"/>
              <a:buChar char="•"/>
              <a:defRPr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357422" y="5786454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57300" lvl="3" indent="-342900" eaLnBrk="0" hangingPunct="0">
              <a:spcBef>
                <a:spcPct val="20000"/>
              </a:spcBef>
              <a:defRPr/>
            </a:pPr>
            <a:r>
              <a:rPr lang="nl-BE" sz="2400" dirty="0" smtClean="0">
                <a:solidFill>
                  <a:schemeClr val="accent1"/>
                </a:solidFill>
              </a:rPr>
              <a:t>“(partial) IT” is 100% done by I.R.I.S.</a:t>
            </a:r>
            <a:endParaRPr lang="nl-BE" sz="2400" dirty="0">
              <a:solidFill>
                <a:schemeClr val="accent1"/>
              </a:solidFill>
            </a:endParaRPr>
          </a:p>
        </p:txBody>
      </p:sp>
      <p:pic>
        <p:nvPicPr>
          <p:cNvPr id="5" name="Picture 4" descr="normal_Internet_3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2071678"/>
            <a:ext cx="1294457" cy="1714512"/>
          </a:xfrm>
          <a:prstGeom prst="rect">
            <a:avLst/>
          </a:prstGeom>
        </p:spPr>
      </p:pic>
    </p:spTree>
  </p:cSld>
  <p:clrMapOvr>
    <a:masterClrMapping/>
  </p:clrMapOvr>
  <p:transition advTm="12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28596" y="471488"/>
            <a:ext cx="8501122" cy="581025"/>
          </a:xfrm>
        </p:spPr>
        <p:txBody>
          <a:bodyPr>
            <a:normAutofit fontScale="90000"/>
          </a:bodyPr>
          <a:lstStyle/>
          <a:p>
            <a:r>
              <a:rPr lang="nl-BE" dirty="0" smtClean="0"/>
              <a:t>Business Continuity &amp; Disaster Recovery (BCDR)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500174"/>
            <a:ext cx="7072362" cy="4214842"/>
          </a:xfrm>
        </p:spPr>
        <p:txBody>
          <a:bodyPr/>
          <a:lstStyle/>
          <a:p>
            <a:pPr marL="342900" lvl="2" indent="-342900">
              <a:buFont typeface="Arial" pitchFamily="34" charset="0"/>
              <a:buChar char="•"/>
              <a:defRPr/>
            </a:pPr>
            <a:r>
              <a:rPr lang="nl-BE" sz="2400" dirty="0" smtClean="0"/>
              <a:t>Infrastructure:</a:t>
            </a:r>
            <a:endParaRPr lang="en-US" dirty="0" smtClean="0"/>
          </a:p>
          <a:p>
            <a:pPr lvl="1">
              <a:buFont typeface="Arial" pitchFamily="34" charset="0"/>
              <a:buChar char="•"/>
              <a:defRPr/>
            </a:pPr>
            <a:r>
              <a:rPr lang="nl-BE" sz="2000" dirty="0" smtClean="0"/>
              <a:t>Integration with customers IT is key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nl-BE" sz="2000" dirty="0" smtClean="0"/>
              <a:t>Possibility to execute: compatibility,  DR tests, User access in disaster mode, performance, security, ...</a:t>
            </a:r>
            <a:endParaRPr lang="en-US" sz="2000" dirty="0" smtClean="0"/>
          </a:p>
          <a:p>
            <a:pPr marL="400050" lvl="1" indent="-342900">
              <a:buFont typeface="Arial" pitchFamily="34" charset="0"/>
              <a:buChar char="•"/>
              <a:defRPr/>
            </a:pPr>
            <a:r>
              <a:rPr lang="nl-BE" sz="2600" dirty="0" smtClean="0"/>
              <a:t>Services:</a:t>
            </a:r>
            <a:endParaRPr lang="en-US" dirty="0" smtClean="0"/>
          </a:p>
          <a:p>
            <a:pPr marL="800100" lvl="2" indent="-342900">
              <a:buFont typeface="Arial" pitchFamily="34" charset="0"/>
              <a:buChar char="•"/>
              <a:defRPr/>
            </a:pPr>
            <a:r>
              <a:rPr lang="nl-BE" sz="2000" dirty="0" smtClean="0"/>
              <a:t>Backup/Restore &amp; Data replication: provisioning, monitoring, restore/failover, DR tests</a:t>
            </a:r>
          </a:p>
          <a:p>
            <a:pPr marL="800100" lvl="2" indent="-342900">
              <a:buFont typeface="Arial" pitchFamily="34" charset="0"/>
              <a:buChar char="•"/>
              <a:defRPr/>
            </a:pPr>
            <a:r>
              <a:rPr lang="nl-BE" sz="2000" dirty="0" smtClean="0"/>
              <a:t>High level consultancy</a:t>
            </a:r>
          </a:p>
          <a:p>
            <a:pPr marL="1257300" lvl="3" indent="-342900">
              <a:buFont typeface="Arial" pitchFamily="34" charset="0"/>
              <a:buChar char="•"/>
              <a:defRPr/>
            </a:pPr>
            <a:r>
              <a:rPr lang="nl-BE" sz="1800" dirty="0" smtClean="0"/>
              <a:t>Network, Storage, Virtualization, DR plans, ... </a:t>
            </a:r>
          </a:p>
          <a:p>
            <a:pPr marL="1257300" lvl="3" indent="-342900">
              <a:buFont typeface="Arial" pitchFamily="34" charset="0"/>
              <a:buChar char="•"/>
              <a:defRPr/>
            </a:pPr>
            <a:r>
              <a:rPr lang="nl-BE" sz="1800" dirty="0" smtClean="0"/>
              <a:t>Innovation &amp; Integration</a:t>
            </a:r>
          </a:p>
          <a:p>
            <a:pPr marL="1257300" lvl="3" indent="-342900">
              <a:buFont typeface="Arial" pitchFamily="34" charset="0"/>
              <a:buChar char="•"/>
              <a:defRPr/>
            </a:pPr>
            <a:endParaRPr lang="nl-BE" sz="1800" dirty="0" smtClean="0"/>
          </a:p>
        </p:txBody>
      </p:sp>
      <p:pic>
        <p:nvPicPr>
          <p:cNvPr id="4" name="Picture 3" descr="normal_Keyboards_4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950" y="3643314"/>
            <a:ext cx="2359778" cy="2224091"/>
          </a:xfrm>
          <a:prstGeom prst="rect">
            <a:avLst/>
          </a:prstGeom>
        </p:spPr>
      </p:pic>
    </p:spTree>
  </p:cSld>
  <p:clrMapOvr>
    <a:masterClrMapping/>
  </p:clrMapOvr>
  <p:transition advTm="12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Utility and Cloud computing</a:t>
            </a:r>
            <a:endParaRPr lang="en-US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914400" y="1500174"/>
            <a:ext cx="8229600" cy="4525963"/>
          </a:xfrm>
        </p:spPr>
        <p:txBody>
          <a:bodyPr/>
          <a:lstStyle/>
          <a:p>
            <a:r>
              <a:rPr lang="nl-BE" dirty="0" smtClean="0"/>
              <a:t>Utility computing</a:t>
            </a:r>
          </a:p>
          <a:p>
            <a:pPr lvl="1">
              <a:buFont typeface="Arial" charset="0"/>
              <a:buChar char="•"/>
            </a:pPr>
            <a:r>
              <a:rPr lang="nl-BE" sz="2000" dirty="0" smtClean="0"/>
              <a:t>Relates to an IT business model</a:t>
            </a:r>
          </a:p>
          <a:p>
            <a:pPr lvl="1">
              <a:buFont typeface="Arial" charset="0"/>
              <a:buChar char="•"/>
            </a:pPr>
            <a:r>
              <a:rPr lang="nl-BE" sz="2000" dirty="0" smtClean="0"/>
              <a:t>Receiving computing resources from a service provider and “pay by the drink” (like electricity) </a:t>
            </a:r>
          </a:p>
          <a:p>
            <a:r>
              <a:rPr lang="nl-BE" dirty="0" smtClean="0"/>
              <a:t>Cloud computing:</a:t>
            </a:r>
            <a:endParaRPr lang="en-US" dirty="0" smtClean="0"/>
          </a:p>
          <a:p>
            <a:pPr lvl="1">
              <a:buFont typeface="Arial" charset="0"/>
              <a:buChar char="•"/>
            </a:pPr>
            <a:r>
              <a:rPr lang="nl-BE" sz="2000" dirty="0" smtClean="0"/>
              <a:t>Broader concept than utility computing</a:t>
            </a:r>
          </a:p>
          <a:p>
            <a:pPr lvl="1">
              <a:buFont typeface="Arial" charset="0"/>
              <a:buChar char="•"/>
            </a:pPr>
            <a:r>
              <a:rPr lang="nl-BE" sz="2000" dirty="0" smtClean="0"/>
              <a:t>Relates to the way how the service provider designes the underlying architecture (infrastructure and services)</a:t>
            </a:r>
          </a:p>
          <a:p>
            <a:pPr lvl="1">
              <a:buFont typeface="Arial" charset="0"/>
              <a:buChar char="•"/>
            </a:pPr>
            <a:r>
              <a:rPr lang="nl-BE" sz="2000" dirty="0" smtClean="0"/>
              <a:t>But relates also to the way the customer designs his internal  corporate IT infrastructure to connect to “the” cloud </a:t>
            </a:r>
          </a:p>
          <a:p>
            <a:pPr lvl="1">
              <a:buFont typeface="Arial" charset="0"/>
              <a:buChar char="•"/>
            </a:pPr>
            <a:endParaRPr lang="nl-BE" sz="2000" dirty="0" smtClean="0"/>
          </a:p>
        </p:txBody>
      </p:sp>
      <p:pic>
        <p:nvPicPr>
          <p:cNvPr id="6" name="Picture 5" descr="normal_Internet_3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074" y="2857496"/>
            <a:ext cx="1333496" cy="1276822"/>
          </a:xfrm>
          <a:prstGeom prst="rect">
            <a:avLst/>
          </a:prstGeom>
        </p:spPr>
      </p:pic>
    </p:spTree>
  </p:cSld>
  <p:clrMapOvr>
    <a:masterClrMapping/>
  </p:clrMapOvr>
  <p:transition advTm="12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24" y="1366822"/>
            <a:ext cx="838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5353024" y="1214422"/>
            <a:ext cx="2895600" cy="4419600"/>
          </a:xfrm>
          <a:prstGeom prst="rect">
            <a:avLst/>
          </a:prstGeom>
          <a:solidFill>
            <a:schemeClr val="accent2">
              <a:alpha val="20000"/>
            </a:schemeClr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857224" y="1290622"/>
            <a:ext cx="3200400" cy="4343400"/>
          </a:xfrm>
          <a:prstGeom prst="rect">
            <a:avLst/>
          </a:prstGeom>
          <a:solidFill>
            <a:srgbClr val="FFB379">
              <a:alpha val="30196"/>
            </a:srgbClr>
          </a:solidFill>
          <a:ln w="38100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i="1"/>
          </a:p>
        </p:txBody>
      </p:sp>
      <p:sp>
        <p:nvSpPr>
          <p:cNvPr id="12293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595313"/>
            <a:ext cx="8572528" cy="4032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VMware </a:t>
            </a:r>
            <a:r>
              <a:rPr lang="en-US" dirty="0" err="1" smtClean="0"/>
              <a:t>vCloud</a:t>
            </a:r>
            <a:r>
              <a:rPr lang="en-US" dirty="0" smtClean="0"/>
              <a:t>: Extended </a:t>
            </a:r>
            <a:r>
              <a:rPr lang="en-US" dirty="0" err="1" smtClean="0"/>
              <a:t>DataCenter</a:t>
            </a:r>
            <a:endParaRPr lang="en-US" dirty="0" smtClean="0"/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24" y="1976422"/>
            <a:ext cx="838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7" descr="ESX desktops pp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9624" y="3538522"/>
            <a:ext cx="852488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6" name="Line 8"/>
          <p:cNvSpPr>
            <a:spLocks noChangeShapeType="1"/>
          </p:cNvSpPr>
          <p:nvPr/>
        </p:nvSpPr>
        <p:spPr bwMode="auto">
          <a:xfrm flipH="1">
            <a:off x="1619224" y="2738422"/>
            <a:ext cx="762000" cy="87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>
            <a:off x="2457424" y="2738422"/>
            <a:ext cx="609600" cy="876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1238224" y="2128822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/>
              <a:t>Virtual</a:t>
            </a:r>
            <a:br>
              <a:rPr lang="en-US" sz="1200"/>
            </a:br>
            <a:r>
              <a:rPr lang="en-US" sz="1200"/>
              <a:t>Center</a:t>
            </a:r>
          </a:p>
        </p:txBody>
      </p:sp>
      <p:pic>
        <p:nvPicPr>
          <p:cNvPr id="12299" name="Picture 11" descr="ESX desktops pp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67024" y="3538522"/>
            <a:ext cx="852488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12" descr="ESX desktops pp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43624" y="3538522"/>
            <a:ext cx="852488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1" name="AutoShape 13"/>
          <p:cNvSpPr>
            <a:spLocks noChangeArrowheads="1"/>
          </p:cNvSpPr>
          <p:nvPr/>
        </p:nvSpPr>
        <p:spPr bwMode="gray">
          <a:xfrm flipH="1">
            <a:off x="2000224" y="4033822"/>
            <a:ext cx="990600" cy="457200"/>
          </a:xfrm>
          <a:prstGeom prst="leftArrow">
            <a:avLst>
              <a:gd name="adj1" fmla="val 56435"/>
              <a:gd name="adj2" fmla="val 30042"/>
            </a:avLst>
          </a:prstGeom>
          <a:solidFill>
            <a:schemeClr val="accent1">
              <a:alpha val="50195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tIns="91440" bIns="91440" anchor="ctr"/>
          <a:lstStyle/>
          <a:p>
            <a:pPr>
              <a:spcBef>
                <a:spcPct val="20000"/>
              </a:spcBef>
            </a:pPr>
            <a:r>
              <a:rPr lang="en-US" sz="1400">
                <a:latin typeface="Tahoma" pitchFamily="34" charset="0"/>
              </a:rPr>
              <a:t>V-Motion</a:t>
            </a:r>
          </a:p>
        </p:txBody>
      </p:sp>
      <p:sp>
        <p:nvSpPr>
          <p:cNvPr id="12302" name="AutoShape 14"/>
          <p:cNvSpPr>
            <a:spLocks noChangeArrowheads="1"/>
          </p:cNvSpPr>
          <p:nvPr/>
        </p:nvSpPr>
        <p:spPr bwMode="gray">
          <a:xfrm flipH="1">
            <a:off x="3905224" y="4033822"/>
            <a:ext cx="2438400" cy="457200"/>
          </a:xfrm>
          <a:prstGeom prst="leftArrow">
            <a:avLst>
              <a:gd name="adj1" fmla="val 56435"/>
              <a:gd name="adj2" fmla="val 73951"/>
            </a:avLst>
          </a:prstGeom>
          <a:solidFill>
            <a:schemeClr val="tx1">
              <a:alpha val="50195"/>
            </a:schemeClr>
          </a:solidFill>
          <a:ln w="19050" algn="ctr">
            <a:noFill/>
            <a:miter lim="800000"/>
            <a:headEnd/>
            <a:tailEnd/>
          </a:ln>
        </p:spPr>
        <p:txBody>
          <a:bodyPr wrap="none" tIns="91440" bIns="91440" anchor="ctr"/>
          <a:lstStyle/>
          <a:p>
            <a:pPr>
              <a:spcBef>
                <a:spcPct val="20000"/>
              </a:spcBef>
            </a:pPr>
            <a:r>
              <a:rPr lang="en-US" sz="1400">
                <a:latin typeface="Tahoma" pitchFamily="34" charset="0"/>
              </a:rPr>
              <a:t>              </a:t>
            </a:r>
          </a:p>
        </p:txBody>
      </p:sp>
      <p:sp>
        <p:nvSpPr>
          <p:cNvPr id="12303" name="Line 15"/>
          <p:cNvSpPr>
            <a:spLocks noChangeShapeType="1"/>
          </p:cNvSpPr>
          <p:nvPr/>
        </p:nvSpPr>
        <p:spPr bwMode="auto">
          <a:xfrm>
            <a:off x="2990824" y="2281222"/>
            <a:ext cx="3581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4" name="Line 16"/>
          <p:cNvSpPr>
            <a:spLocks noChangeShapeType="1"/>
          </p:cNvSpPr>
          <p:nvPr/>
        </p:nvSpPr>
        <p:spPr bwMode="auto">
          <a:xfrm>
            <a:off x="6572224" y="2281222"/>
            <a:ext cx="0" cy="1219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5" name="Oval 17"/>
          <p:cNvSpPr>
            <a:spLocks noChangeArrowheads="1"/>
          </p:cNvSpPr>
          <p:nvPr/>
        </p:nvSpPr>
        <p:spPr bwMode="auto">
          <a:xfrm>
            <a:off x="3448024" y="3652822"/>
            <a:ext cx="457200" cy="4572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6" name="Oval 18"/>
          <p:cNvSpPr>
            <a:spLocks noChangeArrowheads="1"/>
          </p:cNvSpPr>
          <p:nvPr/>
        </p:nvSpPr>
        <p:spPr bwMode="auto">
          <a:xfrm>
            <a:off x="6724624" y="3652822"/>
            <a:ext cx="457200" cy="457200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7" name="Arc 19"/>
          <p:cNvSpPr>
            <a:spLocks/>
          </p:cNvSpPr>
          <p:nvPr/>
        </p:nvSpPr>
        <p:spPr bwMode="auto">
          <a:xfrm rot="-5400000">
            <a:off x="5032349" y="1768459"/>
            <a:ext cx="717550" cy="3124200"/>
          </a:xfrm>
          <a:custGeom>
            <a:avLst/>
            <a:gdLst>
              <a:gd name="T0" fmla="*/ 54601 w 23379"/>
              <a:gd name="T1" fmla="*/ 0 h 43200"/>
              <a:gd name="T2" fmla="*/ 0 w 23379"/>
              <a:gd name="T3" fmla="*/ 3118921 h 43200"/>
              <a:gd name="T4" fmla="*/ 54601 w 23379"/>
              <a:gd name="T5" fmla="*/ 1562100 h 43200"/>
              <a:gd name="T6" fmla="*/ 0 60000 65536"/>
              <a:gd name="T7" fmla="*/ 0 60000 65536"/>
              <a:gd name="T8" fmla="*/ 0 60000 65536"/>
              <a:gd name="T9" fmla="*/ 0 w 23379"/>
              <a:gd name="T10" fmla="*/ 0 h 43200"/>
              <a:gd name="T11" fmla="*/ 23379 w 23379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379" h="43200" fill="none" extrusionOk="0">
                <a:moveTo>
                  <a:pt x="1778" y="0"/>
                </a:moveTo>
                <a:cubicBezTo>
                  <a:pt x="13708" y="0"/>
                  <a:pt x="23379" y="9670"/>
                  <a:pt x="23379" y="21600"/>
                </a:cubicBezTo>
                <a:cubicBezTo>
                  <a:pt x="23379" y="33529"/>
                  <a:pt x="13708" y="43200"/>
                  <a:pt x="1779" y="43200"/>
                </a:cubicBezTo>
                <a:cubicBezTo>
                  <a:pt x="1185" y="43200"/>
                  <a:pt x="591" y="43175"/>
                  <a:pt x="0" y="43126"/>
                </a:cubicBezTo>
              </a:path>
              <a:path w="23379" h="43200" stroke="0" extrusionOk="0">
                <a:moveTo>
                  <a:pt x="1778" y="0"/>
                </a:moveTo>
                <a:cubicBezTo>
                  <a:pt x="13708" y="0"/>
                  <a:pt x="23379" y="9670"/>
                  <a:pt x="23379" y="21600"/>
                </a:cubicBezTo>
                <a:cubicBezTo>
                  <a:pt x="23379" y="33529"/>
                  <a:pt x="13708" y="43200"/>
                  <a:pt x="1779" y="43200"/>
                </a:cubicBezTo>
                <a:cubicBezTo>
                  <a:pt x="1185" y="43200"/>
                  <a:pt x="591" y="43175"/>
                  <a:pt x="0" y="43126"/>
                </a:cubicBezTo>
                <a:lnTo>
                  <a:pt x="1779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8" name="Text Box 20"/>
          <p:cNvSpPr txBox="1">
            <a:spLocks noChangeArrowheads="1"/>
          </p:cNvSpPr>
          <p:nvPr/>
        </p:nvSpPr>
        <p:spPr bwMode="auto">
          <a:xfrm>
            <a:off x="857224" y="5253022"/>
            <a:ext cx="7620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/>
              <a:t>Current</a:t>
            </a:r>
          </a:p>
        </p:txBody>
      </p:sp>
      <p:sp>
        <p:nvSpPr>
          <p:cNvPr id="12309" name="Text Box 21"/>
          <p:cNvSpPr txBox="1">
            <a:spLocks noChangeArrowheads="1"/>
          </p:cNvSpPr>
          <p:nvPr/>
        </p:nvSpPr>
        <p:spPr bwMode="auto">
          <a:xfrm>
            <a:off x="7181824" y="5253022"/>
            <a:ext cx="9906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/>
              <a:t>Underway</a:t>
            </a:r>
          </a:p>
        </p:txBody>
      </p:sp>
      <p:sp>
        <p:nvSpPr>
          <p:cNvPr id="12310" name="Text Box 22"/>
          <p:cNvSpPr txBox="1">
            <a:spLocks noChangeArrowheads="1"/>
          </p:cNvSpPr>
          <p:nvPr/>
        </p:nvSpPr>
        <p:spPr bwMode="auto">
          <a:xfrm>
            <a:off x="1695424" y="1366822"/>
            <a:ext cx="1295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400"/>
              <a:t>DataCenter</a:t>
            </a:r>
          </a:p>
        </p:txBody>
      </p:sp>
      <p:sp>
        <p:nvSpPr>
          <p:cNvPr id="12311" name="Text Box 23"/>
          <p:cNvSpPr txBox="1">
            <a:spLocks noChangeArrowheads="1"/>
          </p:cNvSpPr>
          <p:nvPr/>
        </p:nvSpPr>
        <p:spPr bwMode="auto">
          <a:xfrm>
            <a:off x="5657824" y="1214422"/>
            <a:ext cx="22860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/>
              <a:t>Corporate or Public Cloud Based Service</a:t>
            </a:r>
          </a:p>
        </p:txBody>
      </p:sp>
      <p:sp>
        <p:nvSpPr>
          <p:cNvPr id="12312" name="Text Box 24"/>
          <p:cNvSpPr txBox="1">
            <a:spLocks noChangeArrowheads="1"/>
          </p:cNvSpPr>
          <p:nvPr/>
        </p:nvSpPr>
        <p:spPr bwMode="auto">
          <a:xfrm>
            <a:off x="6572224" y="2220897"/>
            <a:ext cx="16764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/>
              <a:t>Remote Monitoring of VM based applications</a:t>
            </a:r>
          </a:p>
        </p:txBody>
      </p:sp>
      <p:sp>
        <p:nvSpPr>
          <p:cNvPr id="12313" name="Text Box 25"/>
          <p:cNvSpPr txBox="1">
            <a:spLocks noChangeArrowheads="1"/>
          </p:cNvSpPr>
          <p:nvPr/>
        </p:nvSpPr>
        <p:spPr bwMode="auto">
          <a:xfrm>
            <a:off x="7258024" y="3576622"/>
            <a:ext cx="990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/>
              <a:t>Policies Move with VM based application</a:t>
            </a:r>
          </a:p>
        </p:txBody>
      </p:sp>
      <p:sp>
        <p:nvSpPr>
          <p:cNvPr id="12314" name="Text Box 26"/>
          <p:cNvSpPr txBox="1">
            <a:spLocks noChangeArrowheads="1"/>
          </p:cNvSpPr>
          <p:nvPr/>
        </p:nvSpPr>
        <p:spPr bwMode="auto">
          <a:xfrm>
            <a:off x="5353024" y="4506897"/>
            <a:ext cx="1143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/>
              <a:t>Simplified migration of VM based application</a:t>
            </a:r>
          </a:p>
        </p:txBody>
      </p:sp>
      <p:sp>
        <p:nvSpPr>
          <p:cNvPr id="12315" name="Text Box 27"/>
          <p:cNvSpPr txBox="1">
            <a:spLocks noChangeArrowheads="1"/>
          </p:cNvSpPr>
          <p:nvPr/>
        </p:nvSpPr>
        <p:spPr bwMode="auto">
          <a:xfrm>
            <a:off x="5581624" y="2128822"/>
            <a:ext cx="609600" cy="346075"/>
          </a:xfrm>
          <a:prstGeom prst="rect">
            <a:avLst/>
          </a:prstGeom>
          <a:solidFill>
            <a:srgbClr val="EAEFF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API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538</Words>
  <Application>Microsoft Office PowerPoint</Application>
  <PresentationFormat>On-screen Show (4:3)</PresentationFormat>
  <Paragraphs>93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Managed Operations MO</vt:lpstr>
      <vt:lpstr>MO?</vt:lpstr>
      <vt:lpstr>Sourcing &amp; BCDR</vt:lpstr>
      <vt:lpstr>Datacenter (out)sourcing: housing</vt:lpstr>
      <vt:lpstr>Datacenter (out)sourcing: hosting</vt:lpstr>
      <vt:lpstr>IT (out)sourcing</vt:lpstr>
      <vt:lpstr>Business Process (out)sourcing</vt:lpstr>
      <vt:lpstr>Business Continuity &amp; Disaster Recovery (BCDR)</vt:lpstr>
      <vt:lpstr>Utility and Cloud computing</vt:lpstr>
      <vt:lpstr>VMware vCloud: Extended DataCenter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droeffla</cp:lastModifiedBy>
  <cp:revision>33</cp:revision>
  <dcterms:created xsi:type="dcterms:W3CDTF">2009-01-06T16:38:26Z</dcterms:created>
  <dcterms:modified xsi:type="dcterms:W3CDTF">2009-01-28T16:45:06Z</dcterms:modified>
</cp:coreProperties>
</file>